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3" r:id="rId5"/>
    <p:sldId id="260" r:id="rId6"/>
    <p:sldId id="294" r:id="rId7"/>
    <p:sldId id="293" r:id="rId8"/>
    <p:sldId id="295" r:id="rId9"/>
    <p:sldId id="263" r:id="rId10"/>
    <p:sldId id="264" r:id="rId11"/>
    <p:sldId id="296" r:id="rId12"/>
    <p:sldId id="265" r:id="rId13"/>
    <p:sldId id="297" r:id="rId14"/>
    <p:sldId id="299" r:id="rId15"/>
    <p:sldId id="298" r:id="rId16"/>
    <p:sldId id="300" r:id="rId17"/>
    <p:sldId id="302" r:id="rId18"/>
    <p:sldId id="308" r:id="rId19"/>
    <p:sldId id="305" r:id="rId20"/>
    <p:sldId id="310" r:id="rId21"/>
    <p:sldId id="301" r:id="rId22"/>
    <p:sldId id="311" r:id="rId23"/>
    <p:sldId id="312" r:id="rId24"/>
    <p:sldId id="314" r:id="rId25"/>
    <p:sldId id="315" r:id="rId26"/>
    <p:sldId id="303" r:id="rId27"/>
    <p:sldId id="307" r:id="rId28"/>
    <p:sldId id="306" r:id="rId29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18" autoAdjust="0"/>
  </p:normalViewPr>
  <p:slideViewPr>
    <p:cSldViewPr>
      <p:cViewPr varScale="1">
        <p:scale>
          <a:sx n="94" d="100"/>
          <a:sy n="94" d="100"/>
        </p:scale>
        <p:origin x="92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2833-5AF0-4CBC-9A1B-74C38167B8DB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FDC6A-9089-4D96-B953-BB12E244A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9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139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32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76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780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18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65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785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47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15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0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67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016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4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번에 정말 큰 애정이 갔는데 공부할 것이 너무 많아진다</a:t>
            </a:r>
            <a:r>
              <a:rPr lang="en-US" altLang="ko-KR" dirty="0" smtClean="0"/>
              <a:t>..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이미 이걸로도 충분</a:t>
            </a:r>
            <a:r>
              <a:rPr lang="en-US" altLang="ko-KR" baseline="0" dirty="0" smtClean="0"/>
              <a:t>.. </a:t>
            </a:r>
            <a:r>
              <a:rPr lang="ko-KR" altLang="en-US" baseline="0" dirty="0" smtClean="0"/>
              <a:t>대학원 가서 하겠다 </a:t>
            </a:r>
            <a:r>
              <a:rPr lang="ko-KR" altLang="en-US" baseline="0" dirty="0" err="1" smtClean="0"/>
              <a:t>ㅋㅋ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31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원어민만큼 독일어를 잘하지도 못하고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번역학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언어학 지식이 많이 요구되니 검증된 데이터셋으로 비교해보자</a:t>
            </a:r>
            <a:r>
              <a:rPr lang="en-US" altLang="ko-KR" baseline="0" dirty="0" smtClean="0"/>
              <a:t>!</a:t>
            </a:r>
          </a:p>
          <a:p>
            <a:r>
              <a:rPr lang="ko-KR" altLang="en-US" baseline="0" dirty="0" smtClean="0"/>
              <a:t>그러나 </a:t>
            </a:r>
            <a:r>
              <a:rPr lang="ko-KR" altLang="en-US" baseline="0" dirty="0" err="1" smtClean="0"/>
              <a:t>데이터셋이</a:t>
            </a:r>
            <a:r>
              <a:rPr lang="ko-KR" altLang="en-US" baseline="0" dirty="0" smtClean="0"/>
              <a:t> 없었다</a:t>
            </a:r>
            <a:r>
              <a:rPr lang="en-US" altLang="ko-KR" baseline="0" dirty="0" smtClean="0"/>
              <a:t>…</a:t>
            </a:r>
            <a:endParaRPr lang="ko-KR" altLang="en-US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문학 관련” </a:t>
            </a:r>
            <a:r>
              <a:rPr lang="ko-KR" altLang="en-US" b="1" dirty="0" err="1" smtClean="0"/>
              <a:t>한독</a:t>
            </a:r>
            <a:r>
              <a:rPr lang="ko-KR" altLang="en-US" b="1" dirty="0" smtClean="0"/>
              <a:t> 번역 </a:t>
            </a:r>
            <a:r>
              <a:rPr lang="ko-KR" altLang="en-US" b="1" dirty="0" err="1" smtClean="0"/>
              <a:t>데이터셋은</a:t>
            </a:r>
            <a:r>
              <a:rPr lang="ko-KR" altLang="en-US" b="1" dirty="0" smtClean="0"/>
              <a:t> 없었다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심지어 </a:t>
            </a:r>
            <a:r>
              <a:rPr lang="en-US" altLang="ko-KR" b="1" dirty="0" err="1" smtClean="0"/>
              <a:t>ai</a:t>
            </a:r>
            <a:r>
              <a:rPr lang="ko-KR" altLang="en-US" b="1" dirty="0" smtClean="0"/>
              <a:t>허브 기준 통틀어서 </a:t>
            </a:r>
            <a:r>
              <a:rPr lang="ko-KR" altLang="en-US" b="1" dirty="0" err="1" smtClean="0"/>
              <a:t>방송콘텐츠</a:t>
            </a:r>
            <a:r>
              <a:rPr lang="ko-KR" altLang="en-US" b="1" dirty="0" smtClean="0"/>
              <a:t> 번역 말뭉치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독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영 </a:t>
            </a:r>
            <a:r>
              <a:rPr lang="ko-KR" altLang="en-US" b="1" dirty="0" err="1" smtClean="0"/>
              <a:t>데이터셋</a:t>
            </a:r>
            <a:r>
              <a:rPr lang="ko-KR" altLang="en-US" b="1" dirty="0" smtClean="0"/>
              <a:t> 뿐이었다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그래서 레퍼런스 논문들처럼 직접 책에서 문장을 가지고 와야 한다</a:t>
            </a:r>
            <a:r>
              <a:rPr lang="en-US" altLang="ko-KR" b="1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022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그러면 한국어 작품들 중 독일어로 출판 된 책들을 찾아보자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2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저작권 때문에 어떻게 해야할지 몰라서 일단 무식하게 직접 </a:t>
            </a:r>
            <a:r>
              <a:rPr lang="en-US" altLang="ko-KR" dirty="0" smtClean="0"/>
              <a:t>TXT</a:t>
            </a:r>
            <a:r>
              <a:rPr lang="ko-KR" altLang="en-US" dirty="0" smtClean="0"/>
              <a:t>파일 구축 </a:t>
            </a:r>
            <a:r>
              <a:rPr lang="ko-KR" altLang="en-US" dirty="0" err="1" smtClean="0"/>
              <a:t>ㅋ</a:t>
            </a:r>
            <a:r>
              <a:rPr lang="ko-KR" altLang="en-US" dirty="0" smtClean="0"/>
              <a:t> 추후에 논문 작성 때 교수님 자문 받을 예정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91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7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144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몇 문장을 아직 쓸지 몰라서 나눠서 저장함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FDC6A-9089-4D96-B953-BB12E244AA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85" y="2455991"/>
            <a:ext cx="10454465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문학 작품에서 한국어</a:t>
            </a:r>
            <a:r>
              <a:rPr lang="en-US" altLang="ko-KR" sz="4000" b="1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-</a:t>
            </a:r>
            <a:r>
              <a:rPr lang="ko-KR" altLang="en-US" sz="4000" b="1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독일어 기계 번역 오류 </a:t>
            </a:r>
            <a:r>
              <a:rPr lang="ko-KR" altLang="en-US" sz="4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분석</a:t>
            </a:r>
            <a:endParaRPr lang="en-US" altLang="ko-KR" sz="4000" b="1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NanumSquare ExtraBold" pitchFamily="34" charset="0"/>
            </a:endParaRPr>
          </a:p>
          <a:p>
            <a:pPr algn="ctr"/>
            <a:r>
              <a:rPr lang="en-US" altLang="ko-KR" sz="32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- </a:t>
            </a:r>
            <a:r>
              <a:rPr lang="ko-KR" altLang="en-US" sz="32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한강의 </a:t>
            </a:r>
            <a:r>
              <a:rPr lang="en-US" altLang="ko-KR" sz="32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『</a:t>
            </a:r>
            <a:r>
              <a:rPr lang="ko-KR" altLang="en-US" sz="32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채식주의자</a:t>
            </a:r>
            <a:r>
              <a:rPr lang="en-US" altLang="ko-KR" sz="32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』</a:t>
            </a:r>
            <a:r>
              <a:rPr lang="ko-KR" altLang="en-US" sz="32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를 </a:t>
            </a:r>
            <a:r>
              <a:rPr lang="ko-KR" altLang="en-US" sz="3200" b="1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중심으로</a:t>
            </a:r>
            <a:endParaRPr lang="en-US" sz="12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4961" y="4543425"/>
            <a:ext cx="51653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유럽문화학부 </a:t>
            </a:r>
            <a:r>
              <a:rPr lang="ko-KR" altLang="en-US" sz="2700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독일어문학전공 </a:t>
            </a:r>
            <a:r>
              <a:rPr lang="en-US" sz="2700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황의지</a:t>
            </a:r>
            <a:endParaRPr lang="en-US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STEP1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5701" y="1867171"/>
            <a:ext cx="7628438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(1) 데이터 수집 및 </a:t>
            </a:r>
            <a:r>
              <a:rPr lang="en-US" sz="23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전처리</a:t>
            </a:r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번역 텍스트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87" y="2465833"/>
            <a:ext cx="6674193" cy="476274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087" y="2476205"/>
            <a:ext cx="7315572" cy="46075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287" y="3162173"/>
            <a:ext cx="7493385" cy="36641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05701" y="1867171"/>
            <a:ext cx="7628438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(1) 데이터 수집 및 </a:t>
            </a:r>
            <a:r>
              <a:rPr lang="en-US" sz="23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전처리</a:t>
            </a:r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번역 텍스트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7" y="2465833"/>
            <a:ext cx="4774751" cy="46449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687" y="3116329"/>
            <a:ext cx="5863850" cy="3343980"/>
          </a:xfrm>
          <a:prstGeom prst="rect">
            <a:avLst/>
          </a:prstGeom>
        </p:spPr>
      </p:pic>
      <p:sp>
        <p:nvSpPr>
          <p:cNvPr id="15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STEP1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85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(1) 데이터 수집 및 </a:t>
            </a:r>
            <a:r>
              <a:rPr lang="en-US" sz="23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전처리</a:t>
            </a:r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번역 텍스트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STEP1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520" y="3248025"/>
            <a:ext cx="5836017" cy="3341548"/>
          </a:xfrm>
          <a:prstGeom prst="rect">
            <a:avLst/>
          </a:prstGeom>
        </p:spPr>
      </p:pic>
      <p:pic>
        <p:nvPicPr>
          <p:cNvPr id="4098" name="Picture 2" descr="32】채식주의자 – 한강 &lt; 최성혜의 하프타임, 책이 내게로 왔다 &lt; 오피니언 &lt; 기사본문 - 용인일보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2465833"/>
            <a:ext cx="3233271" cy="488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(2)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Papago API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7" y="2388607"/>
            <a:ext cx="4625054" cy="51456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541" y="2940747"/>
            <a:ext cx="2324219" cy="97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87" y="2416894"/>
            <a:ext cx="3187864" cy="13399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4487" y="4010025"/>
            <a:ext cx="5226319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6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(2) </a:t>
            </a:r>
            <a:r>
              <a:rPr lang="en-US" altLang="ko-KR" sz="2400" b="1" dirty="0" err="1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deepL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API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880"/>
          <a:stretch/>
        </p:blipFill>
        <p:spPr>
          <a:xfrm>
            <a:off x="776287" y="5017314"/>
            <a:ext cx="6227340" cy="25552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7" y="2377675"/>
            <a:ext cx="6446158" cy="2590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8591" y="4010025"/>
            <a:ext cx="6540946" cy="115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16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모델들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39" y="2714625"/>
            <a:ext cx="8998557" cy="35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모델들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00" y="2562225"/>
            <a:ext cx="7016385" cy="458526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95487" y="3705225"/>
            <a:ext cx="1066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434" y="4854859"/>
            <a:ext cx="5893103" cy="15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3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모델들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770" y="2638425"/>
            <a:ext cx="785637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95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모델들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287" y="2790825"/>
            <a:ext cx="6617284" cy="36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" y="2714625"/>
            <a:ext cx="3237199" cy="41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672574" y="1853416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모델들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65184"/>
          <a:stretch/>
        </p:blipFill>
        <p:spPr>
          <a:xfrm>
            <a:off x="6808087" y="3476625"/>
            <a:ext cx="3276600" cy="2273417"/>
          </a:xfrm>
          <a:prstGeom prst="rect">
            <a:avLst/>
          </a:prstGeom>
        </p:spPr>
      </p:pic>
      <p:pic>
        <p:nvPicPr>
          <p:cNvPr id="5122" name="Picture 2" descr="https://github.com/WegraLee/deep-learning-from-scratch/raw/master/cover_imag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0" y="2678696"/>
            <a:ext cx="3066413" cy="427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6450" y="2738542"/>
            <a:ext cx="2207300" cy="415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3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381" y="2249162"/>
            <a:ext cx="6718352" cy="2748560"/>
            <a:chOff x="852381" y="2249162"/>
            <a:chExt cx="6718352" cy="2748560"/>
          </a:xfrm>
        </p:grpSpPr>
        <p:sp>
          <p:nvSpPr>
            <p:cNvPr id="9" name="Object 9"/>
            <p:cNvSpPr txBox="1"/>
            <p:nvPr/>
          </p:nvSpPr>
          <p:spPr>
            <a:xfrm>
              <a:off x="852381" y="2249162"/>
              <a:ext cx="6714286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b="1" dirty="0" smtClean="0">
                  <a:solidFill>
                    <a:srgbClr val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NanumSquare Bold" pitchFamily="34" charset="0"/>
                </a:rPr>
                <a:t>1. </a:t>
              </a:r>
              <a:r>
                <a:rPr lang="en-US" sz="2700" b="1" dirty="0" err="1" smtClean="0">
                  <a:solidFill>
                    <a:srgbClr val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NanumSquare Bold" pitchFamily="34" charset="0"/>
                </a:rPr>
                <a:t>연구</a:t>
              </a:r>
              <a:r>
                <a:rPr lang="en-US" sz="2700" b="1" dirty="0" smtClean="0">
                  <a:solidFill>
                    <a:srgbClr val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NanumSquare Bold" pitchFamily="34" charset="0"/>
                </a:rPr>
                <a:t> </a:t>
              </a:r>
              <a:r>
                <a:rPr lang="en-US" sz="2700" b="1" dirty="0" err="1" smtClean="0">
                  <a:solidFill>
                    <a:srgbClr val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NanumSquare Bold" pitchFamily="34" charset="0"/>
                </a:rPr>
                <a:t>배경</a:t>
              </a:r>
              <a:r>
                <a:rPr lang="en-US" sz="2700" b="1" dirty="0" smtClean="0">
                  <a:solidFill>
                    <a:srgbClr val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NanumSquare Bold" pitchFamily="34" charset="0"/>
                </a:rPr>
                <a:t> </a:t>
              </a:r>
              <a:r>
                <a:rPr lang="en-US" sz="2700" b="1" dirty="0" smtClean="0">
                  <a:solidFill>
                    <a:srgbClr val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NanumSquare Bold" pitchFamily="34" charset="0"/>
                </a:rPr>
                <a:t>및 필요성</a:t>
              </a:r>
              <a:endParaRPr lang="en-US" b="1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856447" y="3754940"/>
              <a:ext cx="6714286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b="1" dirty="0" smtClean="0">
                  <a:solidFill>
                    <a:srgbClr val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NanumSquare Bold" pitchFamily="34" charset="0"/>
                </a:rPr>
                <a:t>3. 결과</a:t>
              </a:r>
              <a:endParaRPr lang="en-US" b="1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852381" y="3002051"/>
              <a:ext cx="6714286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b="1" dirty="0" smtClean="0">
                  <a:solidFill>
                    <a:srgbClr val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NanumSquare Bold" pitchFamily="34" charset="0"/>
                </a:rPr>
                <a:t>2. 연구설계</a:t>
              </a:r>
              <a:endParaRPr lang="en-US" b="1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852381" y="4489891"/>
              <a:ext cx="6714286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700" b="1" dirty="0" smtClean="0">
                  <a:solidFill>
                    <a:srgbClr val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NanumSquare Bold" pitchFamily="34" charset="0"/>
                </a:rPr>
                <a:t>4. 결론 및 후속 연구 기대</a:t>
              </a:r>
              <a:endParaRPr lang="en-US" b="1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5701" y="1109276"/>
            <a:ext cx="1006287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목차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모델들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00" y="2562225"/>
            <a:ext cx="7016385" cy="458526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95487" y="3705225"/>
            <a:ext cx="1066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434" y="4854859"/>
            <a:ext cx="5893103" cy="15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48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모델들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" y="3095280"/>
            <a:ext cx="3810000" cy="29252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920" y="2624392"/>
            <a:ext cx="5784250" cy="20446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274" y="4669022"/>
            <a:ext cx="5784250" cy="27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18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모델들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7" y="2573874"/>
            <a:ext cx="5563589" cy="46064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087" y="2891409"/>
            <a:ext cx="4372585" cy="20100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087" y="5000625"/>
            <a:ext cx="4666851" cy="1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4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모델들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7" y="2714625"/>
            <a:ext cx="69921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7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모델들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94" y="2280182"/>
            <a:ext cx="4177621" cy="20272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r="30942"/>
          <a:stretch/>
        </p:blipFill>
        <p:spPr>
          <a:xfrm>
            <a:off x="789666" y="4337944"/>
            <a:ext cx="4253821" cy="31878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687" y="3293821"/>
            <a:ext cx="3210271" cy="39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15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모델들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–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약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180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쌍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STEP2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87" y="2867025"/>
            <a:ext cx="1930499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18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76284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(3) 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평가 및 분석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연구설계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: STEP3 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7" y="3749943"/>
            <a:ext cx="7377056" cy="2895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487" y="2562225"/>
            <a:ext cx="5226078" cy="11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75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Object 9"/>
          <p:cNvSpPr txBox="1"/>
          <p:nvPr/>
        </p:nvSpPr>
        <p:spPr>
          <a:xfrm>
            <a:off x="705701" y="1867171"/>
            <a:ext cx="8833586" cy="2923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본 전공 지도 교수님 자문 </a:t>
            </a: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-&gt; 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논문으로 발전</a:t>
            </a:r>
            <a:endParaRPr lang="en-US" altLang="ko-KR" sz="2300" b="1" dirty="0" smtClean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NanumSquare Bold" pitchFamily="34" charset="0"/>
            </a:endParaRPr>
          </a:p>
          <a:p>
            <a:pPr marL="457200" indent="-457200">
              <a:buAutoNum type="arabicPeriod"/>
            </a:pP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실험</a:t>
            </a: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, 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저작권</a:t>
            </a:r>
            <a:endParaRPr lang="en-US" altLang="ko-KR" sz="2300" b="1" dirty="0" smtClean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NanumSquare Bold" pitchFamily="34" charset="0"/>
            </a:endParaRPr>
          </a:p>
          <a:p>
            <a:pPr marL="457200" indent="-457200">
              <a:buAutoNum type="arabicPeriod"/>
            </a:pP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독일어 </a:t>
            </a: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– 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한국어 </a:t>
            </a:r>
            <a:r>
              <a:rPr lang="ko-KR" altLang="en-US" sz="23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데이터셋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구축 방법</a:t>
            </a: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(die </a:t>
            </a:r>
            <a:r>
              <a:rPr lang="en-US" altLang="ko-KR" sz="23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Vegetarierin</a:t>
            </a: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사람이 직접 판단한다면</a:t>
            </a: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, 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굳이 </a:t>
            </a: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raw data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를 가지고 있지 않아도 될 것 같다</a:t>
            </a: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300" b="1" dirty="0" smtClean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NanumSquare Bold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Marian 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모델</a:t>
            </a: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/metric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의 신뢰도</a:t>
            </a:r>
            <a:endParaRPr lang="en-US" altLang="ko-KR" sz="2300" b="1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NanumSquare Bold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fine-tuning </a:t>
            </a:r>
            <a:r>
              <a:rPr lang="ko-KR" altLang="en-US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모델의 결과로 판단</a:t>
            </a:r>
            <a:r>
              <a:rPr lang="en-US" altLang="ko-KR" sz="23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? </a:t>
            </a:r>
          </a:p>
        </p:txBody>
      </p:sp>
      <p:sp>
        <p:nvSpPr>
          <p:cNvPr id="20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3. </a:t>
            </a:r>
            <a:r>
              <a:rPr lang="ko-KR" altLang="en-US" sz="2700" b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결과</a:t>
            </a:r>
            <a:r>
              <a:rPr lang="en-US" altLang="ko-KR" sz="2700" b="1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altLang="ko-KR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/ 4. </a:t>
            </a:r>
            <a:r>
              <a:rPr lang="ko-KR" altLang="en-US" sz="2700" b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결론 및 후속 연구 기대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266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055" y="3427482"/>
            <a:ext cx="104544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감사합니다</a:t>
            </a:r>
            <a:endParaRPr lang="en-US" sz="12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191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pic>
        <p:nvPicPr>
          <p:cNvPr id="4" name="그림 3" descr="기사 &gt; 카드뉴스 형식 추가┃언어문화NGO 조인어스코리아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2" y="2219758"/>
            <a:ext cx="4433550" cy="4689683"/>
          </a:xfrm>
          <a:prstGeom prst="rect">
            <a:avLst/>
          </a:prstGeom>
        </p:spPr>
      </p:pic>
      <p:pic>
        <p:nvPicPr>
          <p:cNvPr id="5" name="그림 4" descr="21세기 영문학은 2000년부터 현재까지 21세기에 영ㅇ어로 쓰여진 광범위한 문학 작품 :: 영어영문학 전공 지식 정보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87" y="2219758"/>
            <a:ext cx="4343400" cy="4689683"/>
          </a:xfrm>
          <a:prstGeom prst="rect">
            <a:avLst/>
          </a:prstGeom>
        </p:spPr>
      </p:pic>
      <p:pic>
        <p:nvPicPr>
          <p:cNvPr id="1026" name="Picture 2" descr="물음표 아이콘 PNG, 일러스트, PSD 및 클립 아트에 대한 무료 ...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7" y="2790825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7329487" y="5381625"/>
            <a:ext cx="6858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25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1.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배경 및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필요성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05700" y="2152419"/>
            <a:ext cx="9694138" cy="9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Ⅰ Research Question </a:t>
            </a:r>
          </a:p>
          <a:p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: 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시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/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소설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/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노래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/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뉴스기사 등 </a:t>
            </a:r>
            <a:r>
              <a:rPr lang="ko-KR" altLang="en-US" sz="1755" b="1" dirty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글의 성격에 따라 번역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의 정확도가 달라지는가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? </a:t>
            </a:r>
            <a:endParaRPr lang="en-US" altLang="ko-KR" sz="1755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글의 성격에 따라 각각 다른 번역 오류 양상을 보이는가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? 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한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-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독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/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독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-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한의 차이가 존재하는가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?</a:t>
            </a:r>
            <a:endParaRPr lang="ko-KR" altLang="en-US" sz="1755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5700" y="3403266"/>
            <a:ext cx="9694138" cy="111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Ⅱ Research Question </a:t>
            </a:r>
          </a:p>
          <a:p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: 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한국어 문학 텍스트를 독일어로 </a:t>
            </a:r>
            <a:r>
              <a:rPr lang="ko-KR" altLang="en-US" sz="1755" b="1" dirty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요약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할 때 어떤 오류가 발생하는가</a:t>
            </a:r>
            <a:r>
              <a:rPr lang="en-US" altLang="ko-KR" sz="1755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? </a:t>
            </a:r>
            <a:r>
              <a:rPr lang="en-US" altLang="ko-KR" sz="1404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(</a:t>
            </a:r>
            <a:r>
              <a:rPr lang="en-US" altLang="ko-KR" sz="1404" b="1" dirty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multilingual summarization</a:t>
            </a:r>
            <a:r>
              <a:rPr lang="en-US" altLang="ko-KR" sz="1404" b="1" dirty="0"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en-US" altLang="ko-KR" sz="1755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한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-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독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/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독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-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한의 차이가 존재하는가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?</a:t>
            </a:r>
            <a:endParaRPr lang="ko-KR" altLang="en-US" sz="1755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700" y="4870198"/>
            <a:ext cx="9694138" cy="9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Ⅲ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 Research Question </a:t>
            </a:r>
          </a:p>
          <a:p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: </a:t>
            </a:r>
            <a:r>
              <a:rPr lang="en-US" altLang="ko-KR" sz="1755" b="1" dirty="0" err="1">
                <a:latin typeface="바탕체" panose="02030609000101010101" pitchFamily="17" charset="-127"/>
                <a:ea typeface="바탕체" panose="02030609000101010101" pitchFamily="17" charset="-127"/>
              </a:rPr>
              <a:t>gpt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/</a:t>
            </a:r>
            <a:r>
              <a:rPr lang="en-US" altLang="ko-KR" sz="1755" b="1" dirty="0" err="1">
                <a:latin typeface="바탕체" panose="02030609000101010101" pitchFamily="17" charset="-127"/>
                <a:ea typeface="바탕체" panose="02030609000101010101" pitchFamily="17" charset="-127"/>
              </a:rPr>
              <a:t>deepL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등의 번역 </a:t>
            </a:r>
            <a:r>
              <a:rPr lang="ko-KR" altLang="en-US" sz="1755" b="1" dirty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엔진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이 사람의 번역과 얼마나 차이를 보이는가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?</a:t>
            </a:r>
          </a:p>
          <a:p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어떤 </a:t>
            </a:r>
            <a:r>
              <a:rPr lang="ko-KR" altLang="en-US" sz="1755" b="1" dirty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모델이 높은 정확도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를 보이는가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? 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정확도 순위 역시 </a:t>
            </a:r>
            <a:r>
              <a:rPr lang="ko-KR" altLang="en-US" sz="1755" b="1" dirty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문체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에 따라 달라지는가</a:t>
            </a:r>
            <a:r>
              <a:rPr lang="en-US" altLang="ko-KR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(Ⅰ)?</a:t>
            </a:r>
            <a:r>
              <a:rPr lang="ko-KR" altLang="en-US" sz="1755" b="1" dirty="0"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endParaRPr lang="ko-KR" altLang="en-US" sz="1755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4" name="Object 25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1.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배경 및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필요성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04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1.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배경 및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필요성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0" y="2867025"/>
            <a:ext cx="9620744" cy="14478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40" y="4878603"/>
            <a:ext cx="9620744" cy="75704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1147" y="1874178"/>
            <a:ext cx="33825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문학에서의 정확도 </a:t>
            </a:r>
            <a:endParaRPr lang="en-US" altLang="ko-KR" sz="2000" b="1" dirty="0" smtClean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NanumSquare Bold" pitchFamily="34" charset="0"/>
            </a:endParaRPr>
          </a:p>
          <a:p>
            <a:pPr algn="ctr"/>
            <a:r>
              <a:rPr lang="ko-KR" altLang="en-US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 예시</a:t>
            </a:r>
            <a:r>
              <a:rPr lang="en-US" altLang="ko-KR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) </a:t>
            </a:r>
            <a:r>
              <a:rPr lang="ko-KR" altLang="en-US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이상</a:t>
            </a:r>
            <a:r>
              <a:rPr lang="en-US" altLang="ko-KR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, </a:t>
            </a:r>
            <a:r>
              <a:rPr lang="ko-KR" altLang="en-US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봉별기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39027" y="3284746"/>
            <a:ext cx="533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339627" y="3657794"/>
            <a:ext cx="533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263427" y="5171331"/>
            <a:ext cx="2133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1004"/>
          <p:cNvGrpSpPr/>
          <p:nvPr/>
        </p:nvGrpSpPr>
        <p:grpSpPr>
          <a:xfrm rot="2696890">
            <a:off x="5250929" y="3987525"/>
            <a:ext cx="332281" cy="1154074"/>
            <a:chOff x="8061459" y="4084181"/>
            <a:chExt cx="557860" cy="601656"/>
          </a:xfrm>
        </p:grpSpPr>
        <p:pic>
          <p:nvPicPr>
            <p:cNvPr id="30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340000">
              <a:off x="8061459" y="4084181"/>
              <a:ext cx="557860" cy="601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547687" y="1911503"/>
            <a:ext cx="3900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2. multilingual summarization</a:t>
            </a:r>
            <a:endParaRPr lang="en-US" altLang="ko-KR" sz="2000" b="1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NanumSquare Bold" pitchFamily="34" charset="0"/>
            </a:endParaRPr>
          </a:p>
          <a:p>
            <a:r>
              <a:rPr lang="en-US" altLang="ko-KR" sz="2000" b="1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</a:t>
            </a:r>
            <a:r>
              <a:rPr lang="en-US" altLang="ko-KR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 </a:t>
            </a:r>
            <a:r>
              <a:rPr lang="ko-KR" altLang="en-US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예시</a:t>
            </a:r>
            <a:r>
              <a:rPr lang="en-US" altLang="ko-KR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) </a:t>
            </a:r>
            <a:r>
              <a:rPr lang="ko-KR" altLang="en-US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이상</a:t>
            </a:r>
            <a:r>
              <a:rPr lang="en-US" altLang="ko-KR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거울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39027" y="3284746"/>
            <a:ext cx="533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10158" r="21521"/>
          <a:stretch/>
        </p:blipFill>
        <p:spPr>
          <a:xfrm>
            <a:off x="928687" y="2913785"/>
            <a:ext cx="4267200" cy="34204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00687" y="3305278"/>
            <a:ext cx="3810655" cy="252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b="1" dirty="0">
                <a:latin typeface="바탕체" panose="02030609000101010101" pitchFamily="17" charset="-127"/>
                <a:ea typeface="바탕체" panose="02030609000101010101" pitchFamily="17" charset="-127"/>
              </a:rPr>
              <a:t>이 시는 거울 속의 자신을 어떻게 인식하는지에 대한 내성적인 성찰인 것 같습니다</a:t>
            </a:r>
            <a:r>
              <a:rPr lang="en-US" altLang="ko-KR" sz="1579" b="1" dirty="0"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z="1579" b="1" dirty="0">
                <a:latin typeface="바탕체" panose="02030609000101010101" pitchFamily="17" charset="-127"/>
                <a:ea typeface="바탕체" panose="02030609000101010101" pitchFamily="17" charset="-127"/>
              </a:rPr>
              <a:t>침묵과 거울 속 자신을 만질 수 없다는 것</a:t>
            </a:r>
            <a:r>
              <a:rPr lang="en-US" altLang="ko-KR" sz="1579" b="1" dirty="0"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1579" b="1" dirty="0">
                <a:latin typeface="바탕체" panose="02030609000101010101" pitchFamily="17" charset="-127"/>
                <a:ea typeface="바탕체" panose="02030609000101010101" pitchFamily="17" charset="-127"/>
              </a:rPr>
              <a:t>그리고 자신을 진정으로 이해하기 어렵다는 것에 관한 것입니다</a:t>
            </a:r>
            <a:r>
              <a:rPr lang="en-US" altLang="ko-KR" sz="1579" b="1" dirty="0"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z="1579" b="1" dirty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사업</a:t>
            </a:r>
            <a:r>
              <a:rPr lang="ko-KR" altLang="en-US" sz="1579" b="1" dirty="0">
                <a:latin typeface="바탕체" panose="02030609000101010101" pitchFamily="17" charset="-127"/>
                <a:ea typeface="바탕체" panose="02030609000101010101" pitchFamily="17" charset="-127"/>
              </a:rPr>
              <a:t>과 외로움에 대한 언급은 개인적인 어려움이나 내적 갈등을 나타낼 수 있습니다</a:t>
            </a:r>
            <a:r>
              <a:rPr lang="en-US" altLang="ko-KR" sz="1579" b="1" dirty="0"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z="1579" b="1" dirty="0">
                <a:latin typeface="바탕체" panose="02030609000101010101" pitchFamily="17" charset="-127"/>
                <a:ea typeface="바탕체" panose="02030609000101010101" pitchFamily="17" charset="-127"/>
              </a:rPr>
              <a:t>또한 자신을 받아들이고 이해하는 데 따르는 어려움을 은유적으로 표현한 것일 수도 있습니다</a:t>
            </a:r>
            <a:r>
              <a:rPr lang="en-US" altLang="ko-KR" sz="1579" b="1" dirty="0"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z="1579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7" name="Object 25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1.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배경 및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필요성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55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538287" y="2979946"/>
            <a:ext cx="533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2808357"/>
            <a:ext cx="4731710" cy="387091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81147" y="1874178"/>
            <a:ext cx="435754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3. </a:t>
            </a:r>
            <a:r>
              <a:rPr lang="ko-KR" alt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번역 엔진 차이 </a:t>
            </a:r>
            <a:r>
              <a:rPr lang="en-US" altLang="ko-KR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/ </a:t>
            </a:r>
            <a:r>
              <a:rPr lang="ko-KR" alt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모델 차이</a:t>
            </a:r>
            <a:endParaRPr lang="en-US" altLang="ko-KR" sz="2000" b="1" dirty="0" smtClean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  <a:cs typeface="NanumSquare Bold" pitchFamily="34" charset="0"/>
            </a:endParaRPr>
          </a:p>
          <a:p>
            <a:r>
              <a:rPr lang="ko-KR" altLang="en-US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     예시</a:t>
            </a:r>
            <a:r>
              <a:rPr lang="en-US" altLang="ko-KR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) </a:t>
            </a:r>
            <a:r>
              <a:rPr lang="ko-KR" altLang="en-US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이상</a:t>
            </a:r>
            <a:r>
              <a:rPr lang="en-US" altLang="ko-KR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거울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49998" t="13674" b="12538"/>
          <a:stretch/>
        </p:blipFill>
        <p:spPr>
          <a:xfrm>
            <a:off x="5584197" y="2859640"/>
            <a:ext cx="4539739" cy="3768345"/>
          </a:xfrm>
          <a:prstGeom prst="rect">
            <a:avLst/>
          </a:prstGeom>
        </p:spPr>
      </p:pic>
      <p:sp>
        <p:nvSpPr>
          <p:cNvPr id="20" name="Object 25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1.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배경 및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필요성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16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745928" y="3324225"/>
            <a:ext cx="92033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</a:pPr>
            <a:r>
              <a:rPr lang="en-US" altLang="ko-KR" sz="28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+  3. </a:t>
            </a:r>
          </a:p>
          <a:p>
            <a:pPr algn="ctr"/>
            <a:r>
              <a:rPr lang="en-US" altLang="ko-KR" sz="28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= </a:t>
            </a:r>
            <a:r>
              <a:rPr lang="en-US" altLang="ko-KR" sz="28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“</a:t>
            </a:r>
            <a:r>
              <a:rPr lang="ko-KR" altLang="en-US" sz="28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문학 </a:t>
            </a:r>
            <a:r>
              <a:rPr lang="ko-KR" altLang="en-US" sz="2800" b="1" dirty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작품에서 한국어</a:t>
            </a:r>
            <a:r>
              <a:rPr lang="en-US" altLang="ko-KR" sz="2800" b="1" dirty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-</a:t>
            </a:r>
            <a:r>
              <a:rPr lang="ko-KR" altLang="en-US" sz="2800" b="1" dirty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독일어 기계 번역 </a:t>
            </a:r>
            <a:r>
              <a:rPr lang="ko-KR" altLang="en-US" sz="28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오류</a:t>
            </a:r>
            <a:r>
              <a:rPr lang="en-US" altLang="ko-KR" sz="28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”</a:t>
            </a:r>
            <a:r>
              <a:rPr lang="ko-KR" altLang="en-US" sz="28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</a:t>
            </a:r>
            <a:r>
              <a:rPr lang="ko-KR" altLang="en-US" sz="2800" b="1" dirty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분석 </a:t>
            </a:r>
            <a:r>
              <a:rPr lang="en-US" altLang="ko-KR" sz="28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(Papago, </a:t>
            </a:r>
            <a:r>
              <a:rPr lang="en-US" altLang="ko-KR" sz="2800" b="1" dirty="0" err="1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deepL</a:t>
            </a:r>
            <a:r>
              <a:rPr lang="en-US" altLang="ko-KR" sz="28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, </a:t>
            </a:r>
            <a:r>
              <a:rPr lang="ko-KR" altLang="en-US" sz="28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모델</a:t>
            </a:r>
            <a:r>
              <a:rPr lang="en-US" altLang="ko-KR" sz="28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)</a:t>
            </a:r>
            <a:endParaRPr lang="en-US" altLang="ko-KR" sz="24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" name="Object 25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1.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연구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 </a:t>
            </a:r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배경 및 </a:t>
            </a:r>
            <a:r>
              <a:rPr lang="en-US" sz="27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필요성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22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700" y="1642611"/>
            <a:ext cx="9283837" cy="72174"/>
            <a:chOff x="705700" y="1642611"/>
            <a:chExt cx="9283837" cy="721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700" y="1642611"/>
              <a:ext cx="9283837" cy="72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2837647" cy="1079540"/>
            <a:chOff x="0" y="-19048"/>
            <a:chExt cx="2837647" cy="10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9048"/>
              <a:ext cx="2837647" cy="10795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05701" y="1109276"/>
            <a:ext cx="905251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ExtraBold" pitchFamily="34" charset="0"/>
              </a:rPr>
              <a:t>2. 연구설계 </a:t>
            </a:r>
            <a:endParaRPr 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5700" y="2314049"/>
            <a:ext cx="76284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STEP </a:t>
            </a:r>
            <a:r>
              <a:rPr 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1 : </a:t>
            </a:r>
            <a:r>
              <a:rPr lang="ko-KR" alt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데이터 수집 및 전처리 </a:t>
            </a:r>
            <a:r>
              <a:rPr lang="en-US" altLang="ko-KR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– </a:t>
            </a:r>
            <a:r>
              <a:rPr lang="ko-KR" alt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번역 텍스트</a:t>
            </a:r>
            <a:r>
              <a:rPr 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</a:t>
            </a:r>
            <a:endParaRPr lang="en-US" sz="20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5700" y="3139702"/>
            <a:ext cx="76284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STEP 2 </a:t>
            </a:r>
            <a:r>
              <a:rPr 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:</a:t>
            </a:r>
            <a:r>
              <a:rPr lang="en-US" altLang="ko-KR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</a:t>
            </a:r>
            <a:r>
              <a:rPr lang="en-US" altLang="ko-KR" sz="2000" b="1" dirty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Papago, </a:t>
            </a:r>
            <a:r>
              <a:rPr lang="en-US" altLang="ko-KR" sz="2000" b="1" dirty="0" err="1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deepL</a:t>
            </a:r>
            <a:r>
              <a:rPr lang="en-US" altLang="ko-KR" sz="2000" b="1" dirty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, </a:t>
            </a:r>
            <a:r>
              <a:rPr lang="ko-KR" altLang="en-US" sz="2000" b="1" dirty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그 외 </a:t>
            </a:r>
            <a:r>
              <a:rPr lang="ko-KR" altLang="en-US" sz="20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모델들로 실험 </a:t>
            </a:r>
            <a:r>
              <a:rPr lang="en-US" altLang="ko-KR" sz="20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- </a:t>
            </a:r>
            <a:r>
              <a:rPr lang="ko-KR" altLang="en-US" sz="2000" b="1" dirty="0" smtClean="0"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번역</a:t>
            </a:r>
            <a:r>
              <a:rPr 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 </a:t>
            </a:r>
            <a:endParaRPr lang="en-US" sz="20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5700" y="3949966"/>
            <a:ext cx="76284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STEP 3 : </a:t>
            </a:r>
            <a:r>
              <a:rPr lang="ko-KR" altLang="en-US" sz="2000" b="1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NanumSquare Bold" pitchFamily="34" charset="0"/>
              </a:rPr>
              <a:t>평가 및 분석</a:t>
            </a:r>
            <a:endParaRPr lang="en-US" sz="20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857</Words>
  <Application>Microsoft Office PowerPoint</Application>
  <PresentationFormat>사용자 지정</PresentationFormat>
  <Paragraphs>121</Paragraphs>
  <Slides>28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?? ??</vt:lpstr>
      <vt:lpstr>NanumSquare Bold</vt:lpstr>
      <vt:lpstr>NanumSquare ExtraBold</vt:lpstr>
      <vt:lpstr>맑은 고딕</vt:lpstr>
      <vt:lpstr>바탕체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Uiji</cp:lastModifiedBy>
  <cp:revision>48</cp:revision>
  <dcterms:created xsi:type="dcterms:W3CDTF">2023-11-29T22:41:34Z</dcterms:created>
  <dcterms:modified xsi:type="dcterms:W3CDTF">2024-02-22T11:41:41Z</dcterms:modified>
</cp:coreProperties>
</file>